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70" r:id="rId7"/>
    <p:sldId id="271" r:id="rId8"/>
    <p:sldId id="272" r:id="rId9"/>
    <p:sldId id="273" r:id="rId10"/>
    <p:sldId id="268" r:id="rId11"/>
    <p:sldId id="262" r:id="rId12"/>
    <p:sldId id="274" r:id="rId13"/>
    <p:sldId id="275" r:id="rId14"/>
    <p:sldId id="276" r:id="rId15"/>
    <p:sldId id="277" r:id="rId16"/>
    <p:sldId id="278" r:id="rId17"/>
    <p:sldId id="269" r:id="rId18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3"/>
    <a:srgbClr val="CA3231"/>
    <a:srgbClr val="CC1F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2F83-BDE9-2CFB-B3C9-271CCA9E3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77FD-4E44-C8E8-A99A-04177606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9EADF-790B-0C84-0DFD-62C141B5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BF4D-ED80-8310-E7CB-B049C513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A7BF-582B-A57A-2B86-A359481A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707C-D316-BF49-DC32-2FCA098D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1015A-DE73-9C60-8EE1-64D1252D9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B1FD1-B290-0EBE-663A-2876D1B0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8A34-E8C8-9585-5BB3-CB0ADA85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7250-DC25-3CD3-77E2-3B6AF03F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3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A0490-0BC7-95F6-34BA-E22FB83C6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A6C4A-E67E-19BA-A69B-84198C36A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5ECF3-86BA-C172-A9FA-86F401A7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1AC6-DB2B-BA59-CBBF-3C4232C7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E970-8A97-EB87-19CC-BD36F871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0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74D1-8FA5-F496-0C64-07A82F4D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D3EF-2E48-7F1C-29C3-463A2CCC4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08A5-6D22-A541-843E-AFBC8960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E6C20-D016-3805-6A12-F3EDC7BE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265CA-4647-9135-33AA-2A0840F6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3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9916-E17B-3C07-D659-F0849123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99FE-8166-27BD-F5B5-3DA099A8B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F490-0710-39D9-667C-EE4EEE90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28BE-E24F-7853-336D-7D5CAF1B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33EA0-CB4C-B2A2-E0EC-B131898F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2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342B-05E1-E1C9-EFD4-23C55B3B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E0EB-923F-8D0C-3595-029E6156B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FE2C5-3177-9FFA-638B-082D40EFC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86CC4-BB75-3354-2230-7CC24A6C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8CBFC-97E0-6B76-E02B-2C13BD72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E8D8-9680-28B7-9C15-584B9E61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7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7DE2-7EC4-7397-BED2-0C145424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64A6C-B499-56BC-77F1-624B05592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D4DC2-8EF7-BBBE-9CF8-C5ADC6484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4E72A-F4A6-4808-890C-3AFF7330B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4896E-0772-E042-02DF-D85272347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1184F-8299-E645-8099-590C4625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37945-5AB9-10C7-07D1-336A1958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B16A5-3D0B-F447-F7E1-4CF1546D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A28D-44BC-F69A-ED7D-A1BCB4A3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DCDFE-4E20-924D-A3A6-62D14B95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FCBCB-CCCE-8DBF-18F3-3FD2FC83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E0682-7A8E-346B-0739-3404E621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8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0DB68-08EC-64F4-F908-B3274642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BAC21-1B7D-DF29-A88D-3D32CD4C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EE682-A665-7397-FC9E-C65161F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4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FBF1-01E2-25F0-9043-3ADA35AC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B8EA-DBDD-BC4A-B971-BAC4A511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F1792-1C02-44DF-A49A-CDC9F6B73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3C8A4-6FCA-45CE-EB6E-5474E299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94FDD-008D-9D2C-80DC-A092621F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7C416-D5AC-CE31-E75F-7CEAC807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1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326A-132B-FEA2-E213-B48ABD78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7D106-E413-7E35-B333-AE3BBF62E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66A8B-7545-46CF-72F4-2D330675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0072B-2EDC-D4D1-0967-E004F815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5DC5B-CAD5-E4D2-2A15-108C38F7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B1335-551B-8402-4096-BC089F8B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4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5313A-6610-58EB-E460-498395DB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3293B-44A3-5232-5D64-BEF5E8B43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BAF1F-2A9A-FA7B-43A2-09F227E01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00C91-A628-471A-9887-2368A3581EC9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B5E6-E2E2-3C04-F47F-FE26A33BE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88995-F2D3-5C30-5580-7176A4F42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989F-146F-4D62-AB45-524FD151F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6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4F8C-41A3-A0EF-E1FF-5F7BDD38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92813"/>
          </a:xfrm>
        </p:spPr>
        <p:txBody>
          <a:bodyPr/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Helvetica" pitchFamily="2" charset="0"/>
              </a:rPr>
              <a:t>Example Evening</a:t>
            </a:r>
            <a:br>
              <a:rPr lang="en-GB" sz="80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Monday Night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January 2023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Giffnock Courts</a:t>
            </a:r>
          </a:p>
        </p:txBody>
      </p:sp>
    </p:spTree>
    <p:extLst>
      <p:ext uri="{BB962C8B-B14F-4D97-AF65-F5344CB8AC3E}">
        <p14:creationId xmlns:p14="http://schemas.microsoft.com/office/powerpoint/2010/main" val="321229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BE790A-0421-E6CD-A4B8-C0710353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92813"/>
          </a:xfrm>
          <a:noFill/>
        </p:spPr>
        <p:txBody>
          <a:bodyPr/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Helvetica" pitchFamily="2" charset="0"/>
              </a:rPr>
              <a:t>Example Evening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Friday Night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June 2024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Giffnock Courts</a:t>
            </a:r>
          </a:p>
        </p:txBody>
      </p:sp>
    </p:spTree>
    <p:extLst>
      <p:ext uri="{BB962C8B-B14F-4D97-AF65-F5344CB8AC3E}">
        <p14:creationId xmlns:p14="http://schemas.microsoft.com/office/powerpoint/2010/main" val="31772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B9F84-0E18-8D89-5AF7-1512E72B8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374" r="18686" b="15252"/>
          <a:stretch/>
        </p:blipFill>
        <p:spPr>
          <a:xfrm>
            <a:off x="401508" y="533322"/>
            <a:ext cx="11388984" cy="57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2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93EFE8-7B78-E959-722F-C50BF233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92813"/>
          </a:xfrm>
          <a:noFill/>
        </p:spPr>
        <p:txBody>
          <a:bodyPr/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Helvetica" pitchFamily="2" charset="0"/>
              </a:rPr>
              <a:t>Example Evening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Friday Night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June 2024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Cowan Park Courts</a:t>
            </a:r>
          </a:p>
        </p:txBody>
      </p:sp>
    </p:spTree>
    <p:extLst>
      <p:ext uri="{BB962C8B-B14F-4D97-AF65-F5344CB8AC3E}">
        <p14:creationId xmlns:p14="http://schemas.microsoft.com/office/powerpoint/2010/main" val="372219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AAB61-C4D2-791C-AD40-7703037F4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" t="27440" r="2785" b="15458"/>
          <a:stretch/>
        </p:blipFill>
        <p:spPr>
          <a:xfrm>
            <a:off x="345682" y="954157"/>
            <a:ext cx="11500635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1BA0048-9997-9D90-6C17-1E9AF287205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059239-0A90-153D-489D-719A868C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397" y="1734305"/>
            <a:ext cx="1214812" cy="52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C5D01-6D1C-81DC-1DC7-7F7EE91506E3}"/>
              </a:ext>
            </a:extLst>
          </p:cNvPr>
          <p:cNvSpPr txBox="1"/>
          <p:nvPr/>
        </p:nvSpPr>
        <p:spPr>
          <a:xfrm>
            <a:off x="6094811" y="389181"/>
            <a:ext cx="609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Free Capacity (4-10pm)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9C128-E282-A26F-C200-9BA5F659A0E5}"/>
              </a:ext>
            </a:extLst>
          </p:cNvPr>
          <p:cNvSpPr txBox="1"/>
          <p:nvPr/>
        </p:nvSpPr>
        <p:spPr>
          <a:xfrm>
            <a:off x="5735782" y="3554089"/>
            <a:ext cx="62839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What That Could Mean to Members?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Helvetica" pitchFamily="2" charset="0"/>
            </a:endParaRPr>
          </a:p>
          <a:p>
            <a:pPr lvl="1" algn="r">
              <a:defRPr/>
            </a:pPr>
            <a:r>
              <a:rPr lang="en-GB" dirty="0">
                <a:latin typeface="Helvetica" pitchFamily="2" charset="0"/>
              </a:rPr>
              <a:t>Removes Pressure Created by West League Matches </a:t>
            </a:r>
          </a:p>
          <a:p>
            <a:pPr lvl="1" algn="r"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Massive increase in available courts</a:t>
            </a:r>
          </a:p>
          <a:p>
            <a:pPr lvl="1" algn="r">
              <a:defRPr/>
            </a:pPr>
            <a:endParaRPr lang="en-GB" sz="1400" dirty="0">
              <a:latin typeface="Helvetica" pitchFamily="2" charset="0"/>
            </a:endParaRPr>
          </a:p>
          <a:p>
            <a:pPr lvl="1" algn="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Team Training Could Continue During Summer Season</a:t>
            </a:r>
          </a:p>
          <a:p>
            <a:pPr lvl="1" algn="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Currently there are no practices in season – players cant practice in season</a:t>
            </a:r>
          </a:p>
          <a:p>
            <a:pPr lvl="1" algn="r">
              <a:defRPr/>
            </a:pPr>
            <a:endParaRPr lang="en-GB" sz="1400" dirty="0">
              <a:latin typeface="Helvetica" pitchFamily="2" charset="0"/>
            </a:endParaRPr>
          </a:p>
          <a:p>
            <a:pPr lvl="1" algn="r">
              <a:defRPr/>
            </a:pPr>
            <a:r>
              <a:rPr lang="en-GB" dirty="0">
                <a:latin typeface="Helvetica" pitchFamily="2" charset="0"/>
              </a:rPr>
              <a:t>Ability to Enter Girls Teams in Addition to Mixed Team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1" algn="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Provide equal team opportunity to both boys and girls to play for Giffnock</a:t>
            </a:r>
          </a:p>
          <a:p>
            <a:pPr lvl="1" algn="r">
              <a:defRPr/>
            </a:pPr>
            <a:endParaRPr lang="en-GB" sz="1400" dirty="0">
              <a:latin typeface="Helvetica" pitchFamily="2" charset="0"/>
            </a:endParaRPr>
          </a:p>
          <a:p>
            <a:pPr lvl="1" algn="r">
              <a:defRPr/>
            </a:pPr>
            <a:r>
              <a:rPr lang="en-GB" dirty="0">
                <a:latin typeface="Helvetica" pitchFamily="2" charset="0"/>
              </a:rPr>
              <a:t>Box Leagues &amp; Social Events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1" algn="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Extend our internal competitive offering to members beyond our team players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311E7-2E87-83C2-9C17-093671A0AE61}"/>
              </a:ext>
            </a:extLst>
          </p:cNvPr>
          <p:cNvSpPr txBox="1"/>
          <p:nvPr/>
        </p:nvSpPr>
        <p:spPr>
          <a:xfrm>
            <a:off x="7132697" y="1010022"/>
            <a:ext cx="1432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Helvetica" pitchFamily="2" charset="0"/>
              </a:rPr>
              <a:t>24.5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hrs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11hrs)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80295-76F3-97A0-9100-FB383FDBE2FA}"/>
              </a:ext>
            </a:extLst>
          </p:cNvPr>
          <p:cNvSpPr txBox="1"/>
          <p:nvPr/>
        </p:nvSpPr>
        <p:spPr>
          <a:xfrm>
            <a:off x="8513865" y="1812338"/>
            <a:ext cx="170378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-150" dirty="0">
                <a:solidFill>
                  <a:srgbClr val="41414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Cowan Park</a:t>
            </a:r>
          </a:p>
          <a:p>
            <a:pPr algn="ctr"/>
            <a:r>
              <a:rPr lang="en-GB" sz="1050" spc="-15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Outdoor Artificial Clay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C2C5B-C78B-353F-54D4-BD8B807D8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256" y="1698180"/>
            <a:ext cx="907265" cy="228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7589C-EEFB-9E9C-ED4A-F78CE25DD335}"/>
              </a:ext>
            </a:extLst>
          </p:cNvPr>
          <p:cNvSpPr txBox="1"/>
          <p:nvPr/>
        </p:nvSpPr>
        <p:spPr>
          <a:xfrm>
            <a:off x="8693650" y="1010021"/>
            <a:ext cx="1432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26hrs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</a:t>
            </a:r>
            <a:r>
              <a:rPr lang="en-GB" dirty="0">
                <a:solidFill>
                  <a:prstClr val="black"/>
                </a:solidFill>
                <a:latin typeface="Helvetica" pitchFamily="2" charset="0"/>
                <a:sym typeface="Wingdings" panose="05000000000000000000" pitchFamily="2" charset="2"/>
              </a:rPr>
              <a:t>26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hrs)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36872-3D2D-7DF0-1D4D-E559489B9062}"/>
              </a:ext>
            </a:extLst>
          </p:cNvPr>
          <p:cNvSpPr txBox="1"/>
          <p:nvPr/>
        </p:nvSpPr>
        <p:spPr>
          <a:xfrm>
            <a:off x="9959284" y="1812338"/>
            <a:ext cx="170378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-150" dirty="0">
                <a:solidFill>
                  <a:srgbClr val="41414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Cowan Park</a:t>
            </a:r>
          </a:p>
          <a:p>
            <a:pPr algn="ctr"/>
            <a:r>
              <a:rPr lang="en-GB" sz="1050" spc="-15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Indoor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BCB65-D387-5C63-B22D-034E74D8474F}"/>
              </a:ext>
            </a:extLst>
          </p:cNvPr>
          <p:cNvSpPr txBox="1"/>
          <p:nvPr/>
        </p:nvSpPr>
        <p:spPr>
          <a:xfrm>
            <a:off x="10139069" y="1010021"/>
            <a:ext cx="1432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10hrs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</a:t>
            </a:r>
            <a:r>
              <a:rPr lang="en-GB" dirty="0">
                <a:solidFill>
                  <a:prstClr val="black"/>
                </a:solidFill>
                <a:latin typeface="Helvetica" pitchFamily="2" charset="0"/>
                <a:sym typeface="Wingdings" panose="05000000000000000000" pitchFamily="2" charset="2"/>
              </a:rPr>
              <a:t>10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hrs)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0C0B0B-80FD-3737-C43A-DB1FE09BD5AD}"/>
              </a:ext>
            </a:extLst>
          </p:cNvPr>
          <p:cNvCxnSpPr>
            <a:cxnSpLocks/>
          </p:cNvCxnSpPr>
          <p:nvPr/>
        </p:nvCxnSpPr>
        <p:spPr>
          <a:xfrm flipV="1">
            <a:off x="10362254" y="1691822"/>
            <a:ext cx="493023" cy="199643"/>
          </a:xfrm>
          <a:prstGeom prst="line">
            <a:avLst/>
          </a:prstGeom>
          <a:ln w="76200">
            <a:solidFill>
              <a:srgbClr val="CA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2BFD46-7017-17F0-6456-50B67E67A810}"/>
              </a:ext>
            </a:extLst>
          </p:cNvPr>
          <p:cNvCxnSpPr>
            <a:cxnSpLocks/>
          </p:cNvCxnSpPr>
          <p:nvPr/>
        </p:nvCxnSpPr>
        <p:spPr>
          <a:xfrm flipH="1" flipV="1">
            <a:off x="10795543" y="1691822"/>
            <a:ext cx="493023" cy="199643"/>
          </a:xfrm>
          <a:prstGeom prst="line">
            <a:avLst/>
          </a:prstGeom>
          <a:ln w="76200">
            <a:solidFill>
              <a:srgbClr val="CA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A70832-2AF7-A6A3-D8C9-BC79198F9F0E}"/>
              </a:ext>
            </a:extLst>
          </p:cNvPr>
          <p:cNvSpPr txBox="1"/>
          <p:nvPr/>
        </p:nvSpPr>
        <p:spPr>
          <a:xfrm>
            <a:off x="776714" y="1010021"/>
            <a:ext cx="42678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Helvetica" pitchFamily="2" charset="0"/>
              </a:rPr>
              <a:t>June </a:t>
            </a:r>
          </a:p>
          <a:p>
            <a:r>
              <a:rPr lang="en-GB" sz="9600" b="1" dirty="0">
                <a:solidFill>
                  <a:schemeClr val="bg1"/>
                </a:solidFill>
                <a:latin typeface="Helvetica" pitchFamily="2" charset="0"/>
              </a:rPr>
              <a:t>Friday</a:t>
            </a:r>
          </a:p>
          <a:p>
            <a:r>
              <a:rPr lang="en-GB" sz="9600" b="1" dirty="0">
                <a:solidFill>
                  <a:schemeClr val="bg1"/>
                </a:solidFill>
                <a:latin typeface="Helvetica" pitchFamily="2" charset="0"/>
              </a:rPr>
              <a:t>Night</a:t>
            </a:r>
            <a:endParaRPr lang="en-GB" sz="96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58DC7D-114A-AFF8-18E4-15348C3AA5FC}"/>
              </a:ext>
            </a:extLst>
          </p:cNvPr>
          <p:cNvCxnSpPr>
            <a:cxnSpLocks/>
          </p:cNvCxnSpPr>
          <p:nvPr/>
        </p:nvCxnSpPr>
        <p:spPr>
          <a:xfrm>
            <a:off x="6633882" y="3429000"/>
            <a:ext cx="5296190" cy="0"/>
          </a:xfrm>
          <a:prstGeom prst="line">
            <a:avLst/>
          </a:prstGeom>
          <a:ln w="76200">
            <a:solidFill>
              <a:srgbClr val="CA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3573018-A59D-2528-FD89-D5152DB59803}"/>
              </a:ext>
            </a:extLst>
          </p:cNvPr>
          <p:cNvSpPr txBox="1"/>
          <p:nvPr/>
        </p:nvSpPr>
        <p:spPr>
          <a:xfrm>
            <a:off x="6096001" y="2412375"/>
            <a:ext cx="60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é"/>
            </a:pPr>
            <a:r>
              <a:rPr lang="en-GB" sz="3200" b="1" dirty="0">
                <a:solidFill>
                  <a:srgbClr val="00B050"/>
                </a:solidFill>
                <a:latin typeface="Helvetica" pitchFamily="2" charset="0"/>
              </a:rPr>
              <a:t> 348% </a:t>
            </a:r>
          </a:p>
          <a:p>
            <a:pPr algn="ctr"/>
            <a:r>
              <a:rPr lang="en-GB" dirty="0">
                <a:latin typeface="Helvetica" pitchFamily="2" charset="0"/>
              </a:rPr>
              <a:t>greater court availability</a:t>
            </a:r>
          </a:p>
        </p:txBody>
      </p:sp>
    </p:spTree>
    <p:extLst>
      <p:ext uri="{BB962C8B-B14F-4D97-AF65-F5344CB8AC3E}">
        <p14:creationId xmlns:p14="http://schemas.microsoft.com/office/powerpoint/2010/main" val="37903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A0B988-021E-6AED-D5B8-886F97D46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1" t="29508" r="28544" b="14900"/>
          <a:stretch/>
        </p:blipFill>
        <p:spPr>
          <a:xfrm>
            <a:off x="914400" y="463826"/>
            <a:ext cx="10396330" cy="5943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580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4F8C-41A3-A0EF-E1FF-5F7BDD38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92813"/>
          </a:xfrm>
        </p:spPr>
        <p:txBody>
          <a:bodyPr/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Helvetica" pitchFamily="2" charset="0"/>
              </a:rPr>
              <a:t>Sample Evening</a:t>
            </a:r>
            <a:br>
              <a:rPr lang="en-GB" sz="80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Monday Night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January 2024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Giffnock Courts</a:t>
            </a:r>
          </a:p>
        </p:txBody>
      </p:sp>
    </p:spTree>
    <p:extLst>
      <p:ext uri="{BB962C8B-B14F-4D97-AF65-F5344CB8AC3E}">
        <p14:creationId xmlns:p14="http://schemas.microsoft.com/office/powerpoint/2010/main" val="33463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6A88E-4B2F-DCE8-A044-142DF1E88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8" t="27778" r="27912" b="14949"/>
          <a:stretch/>
        </p:blipFill>
        <p:spPr>
          <a:xfrm>
            <a:off x="931223" y="513634"/>
            <a:ext cx="10329554" cy="59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F45CEB-DCE3-5D5A-2423-1B18AD9C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92813"/>
          </a:xfrm>
        </p:spPr>
        <p:txBody>
          <a:bodyPr/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Helvetica" pitchFamily="2" charset="0"/>
              </a:rPr>
              <a:t>Example Evening</a:t>
            </a:r>
            <a:br>
              <a:rPr lang="en-GB" sz="80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Monday Night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January 2024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Cowan Park Courts</a:t>
            </a:r>
          </a:p>
        </p:txBody>
      </p:sp>
    </p:spTree>
    <p:extLst>
      <p:ext uri="{BB962C8B-B14F-4D97-AF65-F5344CB8AC3E}">
        <p14:creationId xmlns:p14="http://schemas.microsoft.com/office/powerpoint/2010/main" val="20726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D51F21-EAC3-EF20-C817-868213A4D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" t="27826" r="2914" b="15169"/>
          <a:stretch/>
        </p:blipFill>
        <p:spPr>
          <a:xfrm>
            <a:off x="437941" y="1020417"/>
            <a:ext cx="11274148" cy="45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7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1BA0048-9997-9D90-6C17-1E9AF287205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059239-0A90-153D-489D-719A868C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397" y="1734305"/>
            <a:ext cx="1214812" cy="52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C5D01-6D1C-81DC-1DC7-7F7EE91506E3}"/>
              </a:ext>
            </a:extLst>
          </p:cNvPr>
          <p:cNvSpPr txBox="1"/>
          <p:nvPr/>
        </p:nvSpPr>
        <p:spPr>
          <a:xfrm>
            <a:off x="6094811" y="389181"/>
            <a:ext cx="609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Free Capacity (4-10pm)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9C128-E282-A26F-C200-9BA5F659A0E5}"/>
              </a:ext>
            </a:extLst>
          </p:cNvPr>
          <p:cNvSpPr txBox="1"/>
          <p:nvPr/>
        </p:nvSpPr>
        <p:spPr>
          <a:xfrm>
            <a:off x="5472545" y="3554089"/>
            <a:ext cx="65471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What That Could Mean to Members?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Helvetica" pitchFamily="2" charset="0"/>
            </a:endParaRPr>
          </a:p>
          <a:p>
            <a:pPr lvl="1" algn="r">
              <a:defRPr/>
            </a:pPr>
            <a:r>
              <a:rPr lang="en-GB" dirty="0">
                <a:latin typeface="Helvetica" pitchFamily="2" charset="0"/>
              </a:rPr>
              <a:t>Capacity To Enter One or Two Monday Night </a:t>
            </a:r>
          </a:p>
          <a:p>
            <a:pPr lvl="1" algn="r">
              <a:defRPr/>
            </a:pPr>
            <a:r>
              <a:rPr lang="en-GB" dirty="0">
                <a:latin typeface="Helvetica" pitchFamily="2" charset="0"/>
              </a:rPr>
              <a:t>Winter League Teams</a:t>
            </a:r>
          </a:p>
          <a:p>
            <a:pPr lvl="1" algn="r"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</a:rPr>
              <a:t>Up to 12 members per week could play winter league</a:t>
            </a:r>
          </a:p>
          <a:p>
            <a:pPr lvl="1" algn="r">
              <a:defRPr/>
            </a:pPr>
            <a:endParaRPr lang="en-GB" sz="1400" dirty="0">
              <a:latin typeface="Helvetica" pitchFamily="2" charset="0"/>
            </a:endParaRPr>
          </a:p>
          <a:p>
            <a:pPr lvl="1" algn="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Individual Lessons Get Full Courts</a:t>
            </a:r>
          </a:p>
          <a:p>
            <a:pPr lvl="1" algn="r">
              <a:defRPr/>
            </a:pPr>
            <a:endParaRPr lang="en-GB" sz="1400" dirty="0">
              <a:latin typeface="Helvetica" pitchFamily="2" charset="0"/>
            </a:endParaRPr>
          </a:p>
          <a:p>
            <a:pPr lvl="1" algn="r">
              <a:defRPr/>
            </a:pPr>
            <a:r>
              <a:rPr lang="en-GB" dirty="0">
                <a:latin typeface="Helvetica" pitchFamily="2" charset="0"/>
              </a:rPr>
              <a:t>8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&amp; Under </a:t>
            </a:r>
            <a:r>
              <a:rPr lang="en-GB" dirty="0">
                <a:latin typeface="Helvetica" pitchFamily="2" charset="0"/>
              </a:rPr>
              <a:t>W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 Sessions on </a:t>
            </a:r>
            <a:r>
              <a:rPr lang="en-GB" dirty="0">
                <a:latin typeface="Helvetica" pitchFamily="2" charset="0"/>
              </a:rPr>
              <a:t>I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ndoor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Courts</a:t>
            </a:r>
          </a:p>
          <a:p>
            <a:pPr lvl="1" algn="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Improves retention as young beginners struggle most </a:t>
            </a:r>
            <a:r>
              <a:rPr lang="en-GB" sz="1200" dirty="0">
                <a:latin typeface="Helvetica" pitchFamily="2" charset="0"/>
              </a:rPr>
              <a:t>with weather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1" algn="r">
              <a:defRPr/>
            </a:pPr>
            <a:endParaRPr lang="en-GB" sz="1400" dirty="0">
              <a:latin typeface="Helvetica" pitchFamily="2" charset="0"/>
            </a:endParaRPr>
          </a:p>
          <a:p>
            <a:pPr lvl="1" algn="r">
              <a:defRPr/>
            </a:pPr>
            <a:r>
              <a:rPr lang="en-GB" dirty="0">
                <a:latin typeface="Helvetica" pitchFamily="2" charset="0"/>
              </a:rPr>
              <a:t>Six Indoor Court Evening Hours For Member Booking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1" algn="r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36 Members could play indoor doubles when weather is worst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311E7-2E87-83C2-9C17-093671A0AE61}"/>
              </a:ext>
            </a:extLst>
          </p:cNvPr>
          <p:cNvSpPr txBox="1"/>
          <p:nvPr/>
        </p:nvSpPr>
        <p:spPr>
          <a:xfrm>
            <a:off x="7132697" y="1010022"/>
            <a:ext cx="1432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Helvetica" pitchFamily="2" charset="0"/>
              </a:rPr>
              <a:t>25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hrs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11hrs)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80295-76F3-97A0-9100-FB383FDBE2FA}"/>
              </a:ext>
            </a:extLst>
          </p:cNvPr>
          <p:cNvSpPr txBox="1"/>
          <p:nvPr/>
        </p:nvSpPr>
        <p:spPr>
          <a:xfrm>
            <a:off x="8513865" y="1812338"/>
            <a:ext cx="170378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-150" dirty="0">
                <a:solidFill>
                  <a:srgbClr val="41414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Cowan Park</a:t>
            </a:r>
          </a:p>
          <a:p>
            <a:pPr algn="ctr"/>
            <a:r>
              <a:rPr lang="en-GB" sz="1050" spc="-15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Outdoor Artificial Clay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C2C5B-C78B-353F-54D4-BD8B807D8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256" y="1698180"/>
            <a:ext cx="907265" cy="228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7589C-EEFB-9E9C-ED4A-F78CE25DD335}"/>
              </a:ext>
            </a:extLst>
          </p:cNvPr>
          <p:cNvSpPr txBox="1"/>
          <p:nvPr/>
        </p:nvSpPr>
        <p:spPr>
          <a:xfrm>
            <a:off x="8693650" y="1010021"/>
            <a:ext cx="1432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Helvetica" pitchFamily="2" charset="0"/>
              </a:rPr>
              <a:t>24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hrs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24hrs)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36872-3D2D-7DF0-1D4D-E559489B9062}"/>
              </a:ext>
            </a:extLst>
          </p:cNvPr>
          <p:cNvSpPr txBox="1"/>
          <p:nvPr/>
        </p:nvSpPr>
        <p:spPr>
          <a:xfrm>
            <a:off x="9959284" y="1812338"/>
            <a:ext cx="170378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-150" dirty="0">
                <a:solidFill>
                  <a:srgbClr val="41414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Cowan Park</a:t>
            </a:r>
          </a:p>
          <a:p>
            <a:pPr algn="ctr"/>
            <a:r>
              <a:rPr lang="en-GB" sz="1050" spc="-15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Indoor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BCB65-D387-5C63-B22D-034E74D8474F}"/>
              </a:ext>
            </a:extLst>
          </p:cNvPr>
          <p:cNvSpPr txBox="1"/>
          <p:nvPr/>
        </p:nvSpPr>
        <p:spPr>
          <a:xfrm>
            <a:off x="10139069" y="1010021"/>
            <a:ext cx="1432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6hrs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</a:t>
            </a:r>
            <a:r>
              <a:rPr lang="en-GB" dirty="0">
                <a:solidFill>
                  <a:prstClr val="black"/>
                </a:solidFill>
                <a:latin typeface="Helvetica" pitchFamily="2" charset="0"/>
                <a:sym typeface="Wingdings" panose="05000000000000000000" pitchFamily="2" charset="2"/>
              </a:rPr>
              <a:t>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sym typeface="Wingdings" panose="05000000000000000000" pitchFamily="2" charset="2"/>
              </a:rPr>
              <a:t>hrs)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0C0B0B-80FD-3737-C43A-DB1FE09BD5AD}"/>
              </a:ext>
            </a:extLst>
          </p:cNvPr>
          <p:cNvCxnSpPr>
            <a:cxnSpLocks/>
          </p:cNvCxnSpPr>
          <p:nvPr/>
        </p:nvCxnSpPr>
        <p:spPr>
          <a:xfrm flipV="1">
            <a:off x="10362254" y="1691822"/>
            <a:ext cx="493023" cy="199643"/>
          </a:xfrm>
          <a:prstGeom prst="line">
            <a:avLst/>
          </a:prstGeom>
          <a:ln w="76200">
            <a:solidFill>
              <a:srgbClr val="CA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2BFD46-7017-17F0-6456-50B67E67A810}"/>
              </a:ext>
            </a:extLst>
          </p:cNvPr>
          <p:cNvCxnSpPr>
            <a:cxnSpLocks/>
          </p:cNvCxnSpPr>
          <p:nvPr/>
        </p:nvCxnSpPr>
        <p:spPr>
          <a:xfrm flipH="1" flipV="1">
            <a:off x="10795543" y="1691822"/>
            <a:ext cx="493023" cy="199643"/>
          </a:xfrm>
          <a:prstGeom prst="line">
            <a:avLst/>
          </a:prstGeom>
          <a:ln w="76200">
            <a:solidFill>
              <a:srgbClr val="CA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A70832-2AF7-A6A3-D8C9-BC79198F9F0E}"/>
              </a:ext>
            </a:extLst>
          </p:cNvPr>
          <p:cNvSpPr txBox="1"/>
          <p:nvPr/>
        </p:nvSpPr>
        <p:spPr>
          <a:xfrm>
            <a:off x="386851" y="1011991"/>
            <a:ext cx="53125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Helvetica" pitchFamily="2" charset="0"/>
              </a:rPr>
              <a:t>January </a:t>
            </a:r>
          </a:p>
          <a:p>
            <a:r>
              <a:rPr lang="en-GB" sz="9600" b="1" dirty="0">
                <a:solidFill>
                  <a:schemeClr val="bg1"/>
                </a:solidFill>
                <a:latin typeface="Helvetica" pitchFamily="2" charset="0"/>
              </a:rPr>
              <a:t>Monday </a:t>
            </a:r>
          </a:p>
          <a:p>
            <a:r>
              <a:rPr lang="en-GB" sz="9600" b="1" dirty="0">
                <a:solidFill>
                  <a:schemeClr val="bg1"/>
                </a:solidFill>
                <a:latin typeface="Helvetica" pitchFamily="2" charset="0"/>
              </a:rPr>
              <a:t>Night</a:t>
            </a:r>
            <a:endParaRPr lang="en-GB" sz="96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58DC7D-114A-AFF8-18E4-15348C3AA5FC}"/>
              </a:ext>
            </a:extLst>
          </p:cNvPr>
          <p:cNvCxnSpPr>
            <a:cxnSpLocks/>
          </p:cNvCxnSpPr>
          <p:nvPr/>
        </p:nvCxnSpPr>
        <p:spPr>
          <a:xfrm>
            <a:off x="6633882" y="3429000"/>
            <a:ext cx="5296190" cy="0"/>
          </a:xfrm>
          <a:prstGeom prst="line">
            <a:avLst/>
          </a:prstGeom>
          <a:ln w="76200">
            <a:solidFill>
              <a:srgbClr val="CA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3573018-A59D-2528-FD89-D5152DB59803}"/>
              </a:ext>
            </a:extLst>
          </p:cNvPr>
          <p:cNvSpPr txBox="1"/>
          <p:nvPr/>
        </p:nvSpPr>
        <p:spPr>
          <a:xfrm>
            <a:off x="6096001" y="2412375"/>
            <a:ext cx="6095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é"/>
            </a:pPr>
            <a:r>
              <a:rPr lang="en-GB" sz="3200" b="1" dirty="0">
                <a:solidFill>
                  <a:srgbClr val="00B050"/>
                </a:solidFill>
                <a:latin typeface="Helvetica" pitchFamily="2" charset="0"/>
              </a:rPr>
              <a:t> 307% </a:t>
            </a:r>
          </a:p>
          <a:p>
            <a:pPr algn="ctr"/>
            <a:r>
              <a:rPr lang="en-GB" dirty="0">
                <a:latin typeface="Helvetica" pitchFamily="2" charset="0"/>
              </a:rPr>
              <a:t>greater court availability</a:t>
            </a:r>
          </a:p>
        </p:txBody>
      </p:sp>
    </p:spTree>
    <p:extLst>
      <p:ext uri="{BB962C8B-B14F-4D97-AF65-F5344CB8AC3E}">
        <p14:creationId xmlns:p14="http://schemas.microsoft.com/office/powerpoint/2010/main" val="347195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4F8C-41A3-A0EF-E1FF-5F7BDD38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92813"/>
          </a:xfrm>
          <a:noFill/>
        </p:spPr>
        <p:txBody>
          <a:bodyPr/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Helvetica" pitchFamily="2" charset="0"/>
              </a:rPr>
              <a:t>Example Evening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Friday Night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June 2023</a:t>
            </a:r>
            <a:br>
              <a:rPr lang="en-GB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Helvetica" pitchFamily="2" charset="0"/>
              </a:rPr>
              <a:t>Giffnock Courts</a:t>
            </a:r>
          </a:p>
        </p:txBody>
      </p:sp>
    </p:spTree>
    <p:extLst>
      <p:ext uri="{BB962C8B-B14F-4D97-AF65-F5344CB8AC3E}">
        <p14:creationId xmlns:p14="http://schemas.microsoft.com/office/powerpoint/2010/main" val="356669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DD6AD-0582-C70B-03D4-FA91DDD94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8619" b="14848"/>
          <a:stretch/>
        </p:blipFill>
        <p:spPr>
          <a:xfrm>
            <a:off x="337300" y="492989"/>
            <a:ext cx="11517399" cy="58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9031B2A82804C99F65E8986BB12FF" ma:contentTypeVersion="17" ma:contentTypeDescription="Create a new document." ma:contentTypeScope="" ma:versionID="a3116f6c7b3ff24c6d055c6570fb1db9">
  <xsd:schema xmlns:xsd="http://www.w3.org/2001/XMLSchema" xmlns:xs="http://www.w3.org/2001/XMLSchema" xmlns:p="http://schemas.microsoft.com/office/2006/metadata/properties" xmlns:ns2="4e1d1d7a-8a60-439a-969b-6ef79ba4b1d4" xmlns:ns3="528d3505-2faa-49eb-a0ec-8d25f52c5011" targetNamespace="http://schemas.microsoft.com/office/2006/metadata/properties" ma:root="true" ma:fieldsID="0ae0ba6613c1a1059e6f15e375656473" ns2:_="" ns3:_="">
    <xsd:import namespace="4e1d1d7a-8a60-439a-969b-6ef79ba4b1d4"/>
    <xsd:import namespace="528d3505-2faa-49eb-a0ec-8d25f52c5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d1d7a-8a60-439a-969b-6ef79ba4b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3b26e6e-e180-40da-9bc4-7b6cd349f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d3505-2faa-49eb-a0ec-8d25f52c5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46702b7-de18-4fa3-a482-465e444c928a}" ma:internalName="TaxCatchAll" ma:showField="CatchAllData" ma:web="528d3505-2faa-49eb-a0ec-8d25f52c5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1d1d7a-8a60-439a-969b-6ef79ba4b1d4">
      <Terms xmlns="http://schemas.microsoft.com/office/infopath/2007/PartnerControls"/>
    </lcf76f155ced4ddcb4097134ff3c332f>
    <TaxCatchAll xmlns="528d3505-2faa-49eb-a0ec-8d25f52c50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B76F2-26EA-4304-BA53-8A9C39B54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d1d7a-8a60-439a-969b-6ef79ba4b1d4"/>
    <ds:schemaRef ds:uri="528d3505-2faa-49eb-a0ec-8d25f52c5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A595B3-18D8-42DA-9125-8146636E239E}">
  <ds:schemaRefs>
    <ds:schemaRef ds:uri="http://purl.org/dc/elements/1.1/"/>
    <ds:schemaRef ds:uri="528d3505-2faa-49eb-a0ec-8d25f52c5011"/>
    <ds:schemaRef ds:uri="http://schemas.microsoft.com/office/infopath/2007/PartnerControls"/>
    <ds:schemaRef ds:uri="http://schemas.openxmlformats.org/package/2006/metadata/core-properties"/>
    <ds:schemaRef ds:uri="4e1d1d7a-8a60-439a-969b-6ef79ba4b1d4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69D980-B056-494E-B10A-EA604D48E7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290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Helvetica</vt:lpstr>
      <vt:lpstr>Wingdings</vt:lpstr>
      <vt:lpstr>Office Theme</vt:lpstr>
      <vt:lpstr>Example Evening Monday Night January 2023 Giffnock Courts</vt:lpstr>
      <vt:lpstr>PowerPoint Presentation</vt:lpstr>
      <vt:lpstr>Sample Evening Monday Night January 2024 Giffnock Courts</vt:lpstr>
      <vt:lpstr>PowerPoint Presentation</vt:lpstr>
      <vt:lpstr>Example Evening Monday Night January 2024 Cowan Park Courts</vt:lpstr>
      <vt:lpstr>PowerPoint Presentation</vt:lpstr>
      <vt:lpstr>PowerPoint Presentation</vt:lpstr>
      <vt:lpstr>Example Evening Friday Night June 2023 Giffnock Courts</vt:lpstr>
      <vt:lpstr>PowerPoint Presentation</vt:lpstr>
      <vt:lpstr>Example Evening Friday Night June 2024 Giffnock Courts</vt:lpstr>
      <vt:lpstr>PowerPoint Presentation</vt:lpstr>
      <vt:lpstr>Example Evening Friday Night June 2024 Cowan Park Courts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Evening June Friday Night</dc:title>
  <dc:creator>Daniel Gunn</dc:creator>
  <cp:lastModifiedBy>Richard Cook</cp:lastModifiedBy>
  <cp:revision>7</cp:revision>
  <cp:lastPrinted>2023-02-15T10:26:05Z</cp:lastPrinted>
  <dcterms:created xsi:type="dcterms:W3CDTF">2023-01-23T15:51:39Z</dcterms:created>
  <dcterms:modified xsi:type="dcterms:W3CDTF">2023-02-16T06:44:44Z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0x0101009249031B2A82804C99F65E8986BB12FF</vt:lpwstr>
  </property>
</Properties>
</file>