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1"/>
  </p:notesMasterIdLst>
  <p:sldIdLst>
    <p:sldId id="256" r:id="rId5"/>
    <p:sldId id="279" r:id="rId6"/>
    <p:sldId id="286" r:id="rId7"/>
    <p:sldId id="298" r:id="rId8"/>
    <p:sldId id="302" r:id="rId9"/>
    <p:sldId id="285" r:id="rId10"/>
    <p:sldId id="301" r:id="rId11"/>
    <p:sldId id="288" r:id="rId12"/>
    <p:sldId id="289" r:id="rId13"/>
    <p:sldId id="287" r:id="rId14"/>
    <p:sldId id="290" r:id="rId15"/>
    <p:sldId id="300" r:id="rId16"/>
    <p:sldId id="299" r:id="rId17"/>
    <p:sldId id="304" r:id="rId18"/>
    <p:sldId id="303" r:id="rId19"/>
    <p:sldId id="296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2B5304-672C-0CF8-CAF7-928D022E73EB}" name="Giffnock TSH - Tennis Convenor" initials="GC" userId="S::tennisconvenor@giffnock-ltc.co.uk::dc539ff8-26a7-400e-9ae4-da328ed87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61C"/>
    <a:srgbClr val="D91600"/>
    <a:srgbClr val="404042"/>
    <a:srgbClr val="D01F27"/>
    <a:srgbClr val="313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DAC7C-E150-C8BF-6CDD-87A5E432D366}" v="7" dt="2023-02-06T21:16:43.214"/>
    <p1510:client id="{4705E7CE-999B-5629-9176-AC58361C1310}" v="2" dt="2023-02-07T10:30:28.879"/>
    <p1510:client id="{4876F919-990E-AD6C-051D-69E64DB2BA06}" v="117" dt="2023-02-06T19:28:28.565"/>
    <p1510:client id="{6A117C0C-D1D0-D824-97C4-4036F3E912AD}" v="13" dt="2023-02-08T13:11:12.478"/>
    <p1510:client id="{77E5892D-A5A2-46CC-8295-80F6A1F4DAD2}" v="886" vWet="888" dt="2023-02-06T21:14:14.759"/>
    <p1510:client id="{900ADD90-B79A-1CA6-089A-D5DAAAEF72F4}" v="55" dt="2023-02-07T10:10:19.655"/>
    <p1510:client id="{92158479-1FA0-F822-9C13-90428D8136AB}" v="1617" dt="2023-02-09T07:30:25.248"/>
    <p1510:client id="{A5CC0612-1C58-1D43-B53D-155193A034F8}" v="10" dt="2023-02-07T09:55:33.581"/>
    <p1510:client id="{A6E72D07-B37A-9B43-EF59-3395C338C479}" v="1" dt="2023-02-06T19:34:00.679"/>
    <p1510:client id="{B6684B1A-717E-C3DB-44F6-EA65757C8CED}" v="33" dt="2023-02-06T20:51:07.841"/>
    <p1510:client id="{FA3D5C21-C00B-EF55-8B44-DAAF88357F5A}" v="218" dt="2023-02-07T09:35:20.855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632"/>
  </p:normalViewPr>
  <p:slideViewPr>
    <p:cSldViewPr snapToGrid="0">
      <p:cViewPr varScale="1">
        <p:scale>
          <a:sx n="121" d="100"/>
          <a:sy n="121" d="100"/>
        </p:scale>
        <p:origin x="105" y="5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A71AE-A9DB-5D4E-8615-298720D1ADE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C11FD-5EFA-3C47-92D0-A0E8B3C3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9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will give members of the club access to 3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C11FD-5EFA-3C47-92D0-A0E8B3C368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1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6910144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6910144" cy="3394472"/>
          </a:xfrm>
        </p:spPr>
        <p:txBody>
          <a:bodyPr>
            <a:normAutofit/>
          </a:bodyPr>
          <a:lstStyle>
            <a:lvl1pPr>
              <a:buClr>
                <a:srgbClr val="BF061C"/>
              </a:buClr>
              <a:defRPr sz="1600">
                <a:solidFill>
                  <a:srgbClr val="313132"/>
                </a:solidFill>
              </a:defRPr>
            </a:lvl1pPr>
            <a:lvl2pPr>
              <a:buClr>
                <a:srgbClr val="BF061C"/>
              </a:buClr>
              <a:defRPr sz="1400">
                <a:solidFill>
                  <a:srgbClr val="313132"/>
                </a:solidFill>
              </a:defRPr>
            </a:lvl2pPr>
            <a:lvl3pPr>
              <a:buClr>
                <a:srgbClr val="BF061C"/>
              </a:buClr>
              <a:defRPr sz="1200">
                <a:solidFill>
                  <a:srgbClr val="313132"/>
                </a:solidFill>
              </a:defRPr>
            </a:lvl3pPr>
            <a:lvl4pPr>
              <a:buClr>
                <a:srgbClr val="BF061C"/>
              </a:buClr>
              <a:defRPr sz="1100">
                <a:solidFill>
                  <a:srgbClr val="313132"/>
                </a:solidFill>
              </a:defRPr>
            </a:lvl4pPr>
            <a:lvl5pPr>
              <a:buClr>
                <a:srgbClr val="BF061C"/>
              </a:buClr>
              <a:defRPr sz="1100">
                <a:solidFill>
                  <a:srgbClr val="3131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7137" y="0"/>
            <a:ext cx="1635707" cy="4703097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0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26" y="205979"/>
            <a:ext cx="6941573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5226" y="1200151"/>
            <a:ext cx="6941574" cy="3394472"/>
          </a:xfrm>
        </p:spPr>
        <p:txBody>
          <a:bodyPr>
            <a:normAutofit/>
          </a:bodyPr>
          <a:lstStyle>
            <a:lvl1pPr>
              <a:buClr>
                <a:srgbClr val="BF061C"/>
              </a:buClr>
              <a:defRPr sz="1600">
                <a:solidFill>
                  <a:srgbClr val="313132"/>
                </a:solidFill>
              </a:defRPr>
            </a:lvl1pPr>
            <a:lvl2pPr>
              <a:buClr>
                <a:srgbClr val="BF061C"/>
              </a:buClr>
              <a:defRPr sz="1400">
                <a:solidFill>
                  <a:srgbClr val="313132"/>
                </a:solidFill>
              </a:defRPr>
            </a:lvl2pPr>
            <a:lvl3pPr>
              <a:buClr>
                <a:srgbClr val="BF061C"/>
              </a:buClr>
              <a:defRPr sz="1200">
                <a:solidFill>
                  <a:srgbClr val="313132"/>
                </a:solidFill>
              </a:defRPr>
            </a:lvl3pPr>
            <a:lvl4pPr>
              <a:buClr>
                <a:srgbClr val="BF061C"/>
              </a:buClr>
              <a:defRPr sz="1100">
                <a:solidFill>
                  <a:srgbClr val="313132"/>
                </a:solidFill>
              </a:defRPr>
            </a:lvl4pPr>
            <a:lvl5pPr>
              <a:buClr>
                <a:srgbClr val="BF061C"/>
              </a:buClr>
              <a:defRPr sz="1100">
                <a:solidFill>
                  <a:srgbClr val="3131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1635707" cy="4703097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81546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37023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4703097"/>
          </a:xfrm>
          <a:prstGeom prst="rect">
            <a:avLst/>
          </a:prstGeom>
          <a:solidFill>
            <a:srgbClr val="BF06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buClrTx/>
              <a:defRPr sz="1800">
                <a:solidFill>
                  <a:srgbClr val="313132"/>
                </a:solidFill>
              </a:defRPr>
            </a:lvl1pPr>
            <a:lvl2pPr>
              <a:buClrTx/>
              <a:defRPr sz="1600">
                <a:solidFill>
                  <a:srgbClr val="313132"/>
                </a:solidFill>
              </a:defRPr>
            </a:lvl2pPr>
            <a:lvl3pPr>
              <a:buClrTx/>
              <a:defRPr sz="1400">
                <a:solidFill>
                  <a:srgbClr val="313132"/>
                </a:solidFill>
              </a:defRPr>
            </a:lvl3pPr>
            <a:lvl4pPr>
              <a:buClrTx/>
              <a:defRPr sz="1200">
                <a:solidFill>
                  <a:srgbClr val="313132"/>
                </a:solidFill>
              </a:defRPr>
            </a:lvl4pPr>
            <a:lvl5pPr>
              <a:buClrTx/>
              <a:defRPr sz="1200">
                <a:solidFill>
                  <a:srgbClr val="3131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716032"/>
            <a:ext cx="9144000" cy="427467"/>
          </a:xfrm>
          <a:prstGeom prst="rect">
            <a:avLst/>
          </a:prstGeom>
          <a:solidFill>
            <a:srgbClr val="40404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iffnock Tennis Logo White text Red Sway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96" y="4749985"/>
            <a:ext cx="71932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7" r:id="rId3"/>
    <p:sldLayoutId id="2147493468" r:id="rId4"/>
    <p:sldLayoutId id="2147493458" r:id="rId5"/>
    <p:sldLayoutId id="2147493459" r:id="rId6"/>
    <p:sldLayoutId id="2147493460" r:id="rId7"/>
    <p:sldLayoutId id="2147493461" r:id="rId8"/>
    <p:sldLayoutId id="2147493462" r:id="rId9"/>
    <p:sldLayoutId id="2147493463" r:id="rId10"/>
    <p:sldLayoutId id="2147493464" r:id="rId11"/>
    <p:sldLayoutId id="2147493465" r:id="rId12"/>
    <p:sldLayoutId id="2147493466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1313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F061C"/>
        </a:buClr>
        <a:buFont typeface="Arial"/>
        <a:buChar char="•"/>
        <a:defRPr sz="1600" kern="1200">
          <a:solidFill>
            <a:srgbClr val="31313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BF061C"/>
        </a:buClr>
        <a:buFont typeface="Arial"/>
        <a:buChar char="–"/>
        <a:defRPr sz="1400" kern="1200">
          <a:solidFill>
            <a:srgbClr val="31313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BF061C"/>
        </a:buClr>
        <a:buFont typeface="Arial"/>
        <a:buChar char="•"/>
        <a:defRPr sz="1200" kern="1200">
          <a:solidFill>
            <a:srgbClr val="31313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BF061C"/>
        </a:buClr>
        <a:buFont typeface="Arial"/>
        <a:buChar char="–"/>
        <a:defRPr sz="1100" kern="1200">
          <a:solidFill>
            <a:srgbClr val="31313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BF061C"/>
        </a:buClr>
        <a:buFont typeface="Arial"/>
        <a:buChar char="»"/>
        <a:defRPr sz="1100" kern="1200">
          <a:solidFill>
            <a:srgbClr val="31313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82" y="3378013"/>
            <a:ext cx="6400800" cy="409251"/>
          </a:xfrm>
        </p:spPr>
        <p:txBody>
          <a:bodyPr/>
          <a:lstStyle/>
          <a:p>
            <a:r>
              <a:rPr lang="en-US">
                <a:solidFill>
                  <a:srgbClr val="D91600"/>
                </a:solidFill>
              </a:rPr>
              <a:t>AGM Proposal – February 2023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8D6AD19-008D-3440-B127-5231D8043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72" y="4016283"/>
            <a:ext cx="660219" cy="65722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6464796-EED2-784C-A002-5AA28AB4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88" y="4016283"/>
            <a:ext cx="661716" cy="657225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EA9FBDE-AA51-8E4F-A9EA-EADD1B8D4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382" y="4021909"/>
            <a:ext cx="657393" cy="654412"/>
          </a:xfrm>
          <a:prstGeom prst="rect">
            <a:avLst/>
          </a:prstGeom>
        </p:spPr>
      </p:pic>
      <p:pic>
        <p:nvPicPr>
          <p:cNvPr id="6" name="Picture 5" descr="A group of people standing on a field&#10;&#10;Description automatically generated with low confidence">
            <a:extLst>
              <a:ext uri="{FF2B5EF4-FFF2-40B4-BE49-F238E27FC236}">
                <a16:creationId xmlns:a16="http://schemas.microsoft.com/office/drawing/2014/main" id="{5560B8A0-0242-E248-9931-67E369A863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03" r="-622" b="60482"/>
          <a:stretch/>
        </p:blipFill>
        <p:spPr>
          <a:xfrm>
            <a:off x="0" y="-1"/>
            <a:ext cx="9198244" cy="19380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9900B5-B113-F99A-A41E-CBAA654C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188" y="2207251"/>
            <a:ext cx="876718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131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Arial"/>
                <a:cs typeface="Arial"/>
              </a:rPr>
              <a:t>Proposed expansion of Giffnock Tennis Squash &amp; Hockey Club to incorporate a 2nd tennis campus, with improved playing facilities, at Cowan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6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>
                <a:latin typeface="Arial"/>
                <a:cs typeface="Arial"/>
              </a:rPr>
              <a:t>Post Upgrade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EEFA04-EF2C-5B45-A6CD-932F607185BA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3391593" cy="3394472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6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4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2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»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dirty="0"/>
              <a:t>Upgraded to artificial clay and floodlit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r>
              <a:rPr lang="en-US" dirty="0"/>
              <a:t>Upgraded to artificial clay and floodlit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r>
              <a:rPr lang="en-US" dirty="0"/>
              <a:t>3 court indoor tennis </a:t>
            </a:r>
            <a:r>
              <a:rPr lang="en-US" dirty="0" err="1"/>
              <a:t>centre</a:t>
            </a:r>
            <a:r>
              <a:rPr lang="en-US" dirty="0"/>
              <a:t> with integrated clubhouse</a:t>
            </a:r>
          </a:p>
          <a:p>
            <a:pPr marL="0" indent="0">
              <a:buNone/>
            </a:pPr>
            <a:r>
              <a:rPr lang="en-US" dirty="0">
                <a:solidFill>
                  <a:srgbClr val="BF061C"/>
                </a:solidFill>
              </a:rPr>
              <a:t>Note</a:t>
            </a:r>
          </a:p>
          <a:p>
            <a:r>
              <a:rPr lang="en-US" dirty="0"/>
              <a:t>Existing courts upgrade to include new fencing and wheelchair accessible gates with keypad door entry system installed with LTA Clubspark integration</a:t>
            </a:r>
          </a:p>
          <a:p>
            <a:pPr marL="0" indent="0">
              <a:buFont typeface="Arial"/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EAF177-52A1-7E9A-8056-5FEF6B2F2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1" t="26804" r="3165" b="13402"/>
          <a:stretch/>
        </p:blipFill>
        <p:spPr>
          <a:xfrm>
            <a:off x="4040157" y="240265"/>
            <a:ext cx="4870270" cy="425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3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1F92E-15D2-E64C-859A-B77BF832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/>
              <a:t>Visual Impressions</a:t>
            </a: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F21502ED-4913-D4CA-8934-BDADC0E1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>
            <a:normAutofit/>
          </a:bodyPr>
          <a:lstStyle/>
          <a:p>
            <a:r>
              <a:rPr lang="en-US" sz="1600"/>
              <a:t>Tennis Hall</a:t>
            </a:r>
          </a:p>
        </p:txBody>
      </p:sp>
      <p:pic>
        <p:nvPicPr>
          <p:cNvPr id="1025" name="Picture 1" descr="page16image1815264">
            <a:extLst>
              <a:ext uri="{FF2B5EF4-FFF2-40B4-BE49-F238E27FC236}">
                <a16:creationId xmlns:a16="http://schemas.microsoft.com/office/drawing/2014/main" id="{E2E34385-4647-5445-BE42-4A1C60FCB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1" r="60" b="29976"/>
          <a:stretch/>
        </p:blipFill>
        <p:spPr bwMode="auto">
          <a:xfrm>
            <a:off x="457200" y="1719236"/>
            <a:ext cx="4040880" cy="23019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Text Placeholder 4">
            <a:extLst>
              <a:ext uri="{FF2B5EF4-FFF2-40B4-BE49-F238E27FC236}">
                <a16:creationId xmlns:a16="http://schemas.microsoft.com/office/drawing/2014/main" id="{216A00B5-F75D-3418-8509-FAC66F00E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>
            <a:normAutofit/>
          </a:bodyPr>
          <a:lstStyle/>
          <a:p>
            <a:r>
              <a:rPr lang="en-US" sz="1600"/>
              <a:t>Clay Courts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85605F4-AA42-FDAD-75B8-6F54F8A4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385" y="1720459"/>
            <a:ext cx="4045311" cy="23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6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F1689C-8D08-6A46-AF7E-1552121E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Motion Summary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19AA3D-559F-7D44-8EEE-D0EE76AD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Members are asked to approve the club enters secures the Cowan Park site under a Community Asset Transfer or lease in order that new and </a:t>
            </a:r>
            <a:r>
              <a:rPr lang="en-US" sz="1600" dirty="0"/>
              <a:t>improved facilities </a:t>
            </a:r>
            <a:r>
              <a:rPr lang="en-US" dirty="0"/>
              <a:t>are available to members</a:t>
            </a:r>
            <a:r>
              <a:rPr lang="en-US" sz="1600" dirty="0"/>
              <a:t>.</a:t>
            </a:r>
          </a:p>
          <a:p>
            <a:endParaRPr lang="en-US" dirty="0"/>
          </a:p>
          <a:p>
            <a:r>
              <a:rPr lang="en-US" dirty="0"/>
              <a:t>This will enable the management committee to:</a:t>
            </a:r>
          </a:p>
          <a:p>
            <a:pPr lvl="1"/>
            <a:r>
              <a:rPr lang="en-US" dirty="0"/>
              <a:t>Take on the site under a Community Asset Transfer or to sign lease(s) for the Cowan Park site (any lease to be for a term of not less than 25 years) </a:t>
            </a:r>
          </a:p>
          <a:p>
            <a:pPr lvl="1"/>
            <a:r>
              <a:rPr lang="en-US" dirty="0"/>
              <a:t>Deploy, in partnership with Tennis Scotland, grant funding before the April cutoff date</a:t>
            </a:r>
          </a:p>
          <a:p>
            <a:pPr lvl="1"/>
            <a:r>
              <a:rPr lang="en-US" dirty="0"/>
              <a:t>spend up to £250k of club cash reserves to deliver the project </a:t>
            </a:r>
          </a:p>
          <a:p>
            <a:pPr lvl="1"/>
            <a:r>
              <a:rPr lang="en-US" dirty="0"/>
              <a:t>enter into interest free LTA loans secured solely against the Cowan Park site</a:t>
            </a:r>
          </a:p>
          <a:p>
            <a:pPr lvl="1"/>
            <a:r>
              <a:rPr lang="en-US" dirty="0"/>
              <a:t>appoint contractors to carry out works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9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81" y="467179"/>
            <a:ext cx="7772400" cy="96585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Appendices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8D6AD19-008D-3440-B127-5231D8043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72" y="4016283"/>
            <a:ext cx="660219" cy="65722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6464796-EED2-784C-A002-5AA28AB4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88" y="4016283"/>
            <a:ext cx="661716" cy="657225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EA9FBDE-AA51-8E4F-A9EA-EADD1B8D4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382" y="4021909"/>
            <a:ext cx="657393" cy="6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22C9EF-6C45-524B-A122-FA9539B5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Indicative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42B25-5B99-4E77-5B8E-DA971D216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£750,000 fixed price contract with LTA Approved Contractor for 3 court indoor tennis centre</a:t>
            </a:r>
          </a:p>
          <a:p>
            <a:endParaRPr lang="en-GB" dirty="0"/>
          </a:p>
          <a:p>
            <a:r>
              <a:rPr lang="en-GB" dirty="0"/>
              <a:t>£110,000 fixed price contract with LTA Approved Contractor for surfacing of 6 courts in artificial clay</a:t>
            </a:r>
          </a:p>
          <a:p>
            <a:endParaRPr lang="en-GB" dirty="0"/>
          </a:p>
          <a:p>
            <a:r>
              <a:rPr lang="en-GB" dirty="0"/>
              <a:t>£50,000 for installation of floodlights to outdoor courts</a:t>
            </a:r>
          </a:p>
          <a:p>
            <a:endParaRPr lang="en-GB" dirty="0"/>
          </a:p>
          <a:p>
            <a:r>
              <a:rPr lang="en-GB" dirty="0"/>
              <a:t>£200,000 groundworks, installation of porous tarmacadam, fencing, gate access and LTA control systems</a:t>
            </a:r>
          </a:p>
        </p:txBody>
      </p:sp>
    </p:spTree>
    <p:extLst>
      <p:ext uri="{BB962C8B-B14F-4D97-AF65-F5344CB8AC3E}">
        <p14:creationId xmlns:p14="http://schemas.microsoft.com/office/powerpoint/2010/main" val="217804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C5869-A7E3-4EF8-2073-651ABA91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net profit / loss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497314-78E4-DA41-99F2-979155324A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155222"/>
              </p:ext>
            </p:extLst>
          </p:nvPr>
        </p:nvGraphicFramePr>
        <p:xfrm>
          <a:off x="457200" y="1063229"/>
          <a:ext cx="3093515" cy="3394080"/>
        </p:xfrm>
        <a:graphic>
          <a:graphicData uri="http://schemas.openxmlformats.org/drawingml/2006/table">
            <a:tbl>
              <a:tblPr/>
              <a:tblGrid>
                <a:gridCol w="2577929">
                  <a:extLst>
                    <a:ext uri="{9D8B030D-6E8A-4147-A177-3AD203B41FA5}">
                      <a16:colId xmlns:a16="http://schemas.microsoft.com/office/drawing/2014/main" val="2893338782"/>
                    </a:ext>
                  </a:extLst>
                </a:gridCol>
                <a:gridCol w="515586">
                  <a:extLst>
                    <a:ext uri="{9D8B030D-6E8A-4147-A177-3AD203B41FA5}">
                      <a16:colId xmlns:a16="http://schemas.microsoft.com/office/drawing/2014/main" val="348983996"/>
                    </a:ext>
                  </a:extLst>
                </a:gridCol>
              </a:tblGrid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Annual Revenue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613335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Outdoor booking revenue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1,092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423209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Outdoor floodlight hire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4,962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074907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Giffnock squad moves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5,472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322816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Additional tournament income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25,600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257203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Season ticket holders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4,800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439521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Indoor booking revenue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114,750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247840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156,676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145694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249038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Annual Loan Costs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872693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LTA Loan Repayment (outdoor)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15,800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905319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LTA Loan Repayment (indoor)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29,467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497600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45,267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83093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5164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Annual Running Costs (including sinking funds)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075540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Nominal fee for land rent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078417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Outdoor lighting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2,858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133877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LTA Annual Venue Registration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86714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Public Court Coaching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553203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Tournament costs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9,437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86849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Outdoor Courts Sinking fund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12,600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952762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 &amp; 2: Clubhouse Cleaning &amp; Utilities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5,460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337621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 &amp; 2: Rates, Water and Insurance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006110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 &amp; 2: Strip payment fees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1,122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34683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 &amp; 2: Tennis balls&amp; equipment for coaching on site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722046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 &amp; 2: Cowan Park building &amp; grounds maintenance costs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2,401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392190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 &amp; 2: Administration costs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968069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Indoor lighting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6,378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576867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</a:t>
                      </a:r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Indoor</a:t>
                      </a:r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Tennis courts sinking fund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12,000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540532"/>
                  </a:ext>
                </a:extLst>
              </a:tr>
              <a:tr h="11313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66,117</a:t>
                      </a:r>
                    </a:p>
                  </a:txBody>
                  <a:tcPr marL="5303" marR="5303" marT="5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425533"/>
                  </a:ext>
                </a:extLst>
              </a:tr>
            </a:tbl>
          </a:graphicData>
        </a:graphic>
      </p:graphicFrame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93E92AC-F04D-62D9-E764-9724C254123E}"/>
              </a:ext>
            </a:extLst>
          </p:cNvPr>
          <p:cNvSpPr txBox="1">
            <a:spLocks/>
          </p:cNvSpPr>
          <p:nvPr/>
        </p:nvSpPr>
        <p:spPr>
          <a:xfrm>
            <a:off x="4135303" y="2056209"/>
            <a:ext cx="3341262" cy="103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6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4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2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»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00" b="1" dirty="0"/>
              <a:t>Notes</a:t>
            </a:r>
          </a:p>
          <a:p>
            <a:r>
              <a:rPr lang="en-US" sz="700" dirty="0"/>
              <a:t>The opportunity  is expected to generate more than double the running costs once the loans are repaid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B33D54-E469-6647-92D5-A56BEC77B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270998"/>
              </p:ext>
            </p:extLst>
          </p:nvPr>
        </p:nvGraphicFramePr>
        <p:xfrm>
          <a:off x="4202191" y="1063229"/>
          <a:ext cx="3093517" cy="595242"/>
        </p:xfrm>
        <a:graphic>
          <a:graphicData uri="http://schemas.openxmlformats.org/drawingml/2006/table">
            <a:tbl>
              <a:tblPr/>
              <a:tblGrid>
                <a:gridCol w="2690105">
                  <a:extLst>
                    <a:ext uri="{9D8B030D-6E8A-4147-A177-3AD203B41FA5}">
                      <a16:colId xmlns:a16="http://schemas.microsoft.com/office/drawing/2014/main" val="275963988"/>
                    </a:ext>
                  </a:extLst>
                </a:gridCol>
                <a:gridCol w="403412">
                  <a:extLst>
                    <a:ext uri="{9D8B030D-6E8A-4147-A177-3AD203B41FA5}">
                      <a16:colId xmlns:a16="http://schemas.microsoft.com/office/drawing/2014/main" val="3191443254"/>
                    </a:ext>
                  </a:extLst>
                </a:gridCol>
              </a:tblGrid>
              <a:tr h="219058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net profit / loss (while the loans are being repaid)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635957"/>
                  </a:ext>
                </a:extLst>
              </a:tr>
              <a:tr h="188092"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470702"/>
                  </a:ext>
                </a:extLst>
              </a:tr>
              <a:tr h="18809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net profit / loss (following loan repayments)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918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69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5C0B-9FB3-A94F-B998-FF95C1C8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 Even Analysis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E2268345-D78A-4A43-B8A3-19FCF941B74F}"/>
              </a:ext>
            </a:extLst>
          </p:cNvPr>
          <p:cNvSpPr txBox="1">
            <a:spLocks/>
          </p:cNvSpPr>
          <p:nvPr/>
        </p:nvSpPr>
        <p:spPr>
          <a:xfrm>
            <a:off x="5748950" y="1063229"/>
            <a:ext cx="2937849" cy="353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6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4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2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»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/>
              <a:t>Notes</a:t>
            </a:r>
          </a:p>
          <a:p>
            <a:r>
              <a:rPr lang="en-US" sz="1200"/>
              <a:t>The club is projected to recover the initial cash investment in year 8 (2030) before the sinking fund is committed to relay the courts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E3A47A-AFF3-2240-9D4E-58377A332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31888"/>
            <a:ext cx="519385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0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446E0-0BA3-5A4B-B1EC-BBC1BB44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6910144" cy="857250"/>
          </a:xfrm>
        </p:spPr>
        <p:txBody>
          <a:bodyPr anchor="ctr">
            <a:norm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E5043-E9D3-3B4E-A86D-303F25992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6910144" cy="33944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The club committee continually assess opportunities to improve facilities for members. A key current focus is on provision of more court time for member bookings</a:t>
            </a:r>
          </a:p>
          <a:p>
            <a:pPr marL="0" indent="0">
              <a:buNone/>
            </a:pPr>
            <a:endParaRPr lang="en-US"/>
          </a:p>
          <a:p>
            <a:r>
              <a:rPr lang="en-US" dirty="0"/>
              <a:t>Last year's AGM we approved two projects to development additional facilities</a:t>
            </a:r>
          </a:p>
          <a:p>
            <a:endParaRPr lang="en-US"/>
          </a:p>
          <a:p>
            <a:r>
              <a:rPr lang="en-US" dirty="0"/>
              <a:t>Unfortunately, the bowlers rejected our Padel court proposal in the car park in front of our building</a:t>
            </a:r>
          </a:p>
          <a:p>
            <a:pPr marL="0" indent="0">
              <a:buNone/>
            </a:pPr>
            <a:endParaRPr lang="en-US"/>
          </a:p>
          <a:p>
            <a:r>
              <a:rPr lang="en-US" dirty="0"/>
              <a:t>Our long-term objective remains to upgrade the existing site in Giffnock with a new clubhouse designed in a manner which would potentially enable improved and additional sporting facilities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D6AF47DE-209B-7440-90E3-4E97F9ECB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8227" r="32209" b="2"/>
          <a:stretch/>
        </p:blipFill>
        <p:spPr>
          <a:xfrm>
            <a:off x="7527137" y="10"/>
            <a:ext cx="1635707" cy="4703087"/>
          </a:xfrm>
          <a:noFill/>
        </p:spPr>
      </p:pic>
    </p:spTree>
    <p:extLst>
      <p:ext uri="{BB962C8B-B14F-4D97-AF65-F5344CB8AC3E}">
        <p14:creationId xmlns:p14="http://schemas.microsoft.com/office/powerpoint/2010/main" val="391557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Cowan Park Opportunity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East Renfrewshire Council (ERC) has a statutory obligation to provide tennis at its Cowan Park site which it is currently unable to fulfil.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East Renfrewshire Council are willing to pass responsibility for the tennis courts at Cowan Park to Giffnock Tennis Squash &amp; Hockey Club following a comprehensive assessment of our capability to deliver a </a:t>
            </a:r>
            <a:r>
              <a:rPr lang="en-US" dirty="0" err="1"/>
              <a:t>programme</a:t>
            </a:r>
            <a:r>
              <a:rPr lang="en-US" dirty="0"/>
              <a:t> compliant with ERC's statutory obligation, and on the recommendation of Tennis Scotland.</a:t>
            </a:r>
          </a:p>
          <a:p>
            <a:endParaRPr lang="en-US" dirty="0"/>
          </a:p>
          <a:p>
            <a:r>
              <a:rPr lang="en-US" dirty="0"/>
              <a:t>Tennis Scotland are willing to support delivery of tennis coaching, schools support and LTA sanctioned competitions at Cowan Park through creation of a Tennis Academy.</a:t>
            </a:r>
          </a:p>
          <a:p>
            <a:endParaRPr lang="en-US" dirty="0"/>
          </a:p>
          <a:p>
            <a:r>
              <a:rPr lang="en-US" dirty="0"/>
              <a:t>The proposed arrangement between the parties provides the land at Cowan Park to Giffnock on a Community Asset Transfer or a peppercorn rent for at least 25 years, grant funding in excess of £260,000 and substantial interest free LTA loan funding to upgrade the Cowan Park site</a:t>
            </a:r>
          </a:p>
          <a:p>
            <a:pPr marL="0" indent="0">
              <a:buClr>
                <a:srgbClr val="BF061C"/>
              </a:buClr>
              <a:buNone/>
            </a:pPr>
            <a:endParaRPr lang="en-US" dirty="0"/>
          </a:p>
          <a:p>
            <a:pPr marL="0" indent="0">
              <a:buClr>
                <a:srgbClr val="BF061C"/>
              </a:buCl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6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Cowan Park Location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24B02FF-4979-3341-8DA4-3B1EB112D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656" y="1063229"/>
            <a:ext cx="5372687" cy="34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Cowan Park Site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21BD7754-8D9B-C045-A97A-07C1677F3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1" r="3851"/>
          <a:stretch/>
        </p:blipFill>
        <p:spPr>
          <a:xfrm>
            <a:off x="4148051" y="0"/>
            <a:ext cx="4995949" cy="472059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EEFA04-EF2C-5B45-A6CD-932F607185BA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3491466" cy="3394472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6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4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•"/>
              <a:defRPr sz="12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–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BF061C"/>
              </a:buClr>
              <a:buFont typeface="Arial"/>
              <a:buChar char="»"/>
              <a:defRPr sz="1100" kern="1200">
                <a:solidFill>
                  <a:srgbClr val="31313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dirty="0"/>
              <a:t>3 existing </a:t>
            </a:r>
            <a:r>
              <a:rPr lang="en-US" dirty="0" err="1"/>
              <a:t>blaes</a:t>
            </a:r>
            <a:r>
              <a:rPr lang="en-US" dirty="0"/>
              <a:t> tennis courts that are no longer in use and no longer maintained/supported due to lack of play.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AutoNum type="arabicPeriod"/>
            </a:pPr>
            <a:r>
              <a:rPr lang="en-US" dirty="0"/>
              <a:t>3 porous tarmacadam tennis courts upgraded by Tennis Scotland/</a:t>
            </a:r>
            <a:r>
              <a:rPr lang="en-US" dirty="0" err="1"/>
              <a:t>Sportscotland</a:t>
            </a:r>
            <a:r>
              <a:rPr lang="en-US" dirty="0"/>
              <a:t> circa 2010. Current court surface is dangerous for play in the wet.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r>
              <a:rPr lang="en-US" dirty="0"/>
              <a:t>The clubhouse of a former bowling club which closed down in 2019.</a:t>
            </a:r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r>
              <a:rPr lang="en-US" dirty="0"/>
              <a:t>A disused bowling green</a:t>
            </a:r>
          </a:p>
          <a:p>
            <a:endParaRPr lang="en-US"/>
          </a:p>
          <a:p>
            <a:pPr marL="0" indent="0">
              <a:buFont typeface="Arial"/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98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26" y="205979"/>
            <a:ext cx="6941573" cy="857250"/>
          </a:xfrm>
        </p:spPr>
        <p:txBody>
          <a:bodyPr anchor="ctr">
            <a:norm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Why? – Key benefits of this proposal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5226" y="1200151"/>
            <a:ext cx="6941574" cy="33944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GB" dirty="0"/>
              <a:t>It significantly increases court time available to Giffnock members at Percy Drive.  We will move parts of our junior performance programme to Cowan Park </a:t>
            </a:r>
            <a:r>
              <a:rPr lang="en-US" sz="1200" dirty="0"/>
              <a:t>(approx. 60% of midweek junior coaching between 4pm and 7pm)</a:t>
            </a:r>
            <a:endParaRPr lang="en-GB" sz="1200" dirty="0"/>
          </a:p>
          <a:p>
            <a:pPr>
              <a:buFont typeface="+mj-lt"/>
              <a:buAutoNum type="arabicPeriod"/>
            </a:pPr>
            <a:endParaRPr lang="en-GB" dirty="0"/>
          </a:p>
          <a:p>
            <a:pPr>
              <a:buFont typeface="+mj-lt"/>
              <a:buAutoNum type="arabicPeriod"/>
            </a:pPr>
            <a:r>
              <a:rPr lang="en-GB" dirty="0"/>
              <a:t>Giffnock members will have access to an additional 6 outdoor tennis courts, intended to be surfaced with artificial clay </a:t>
            </a:r>
            <a:r>
              <a:rPr lang="en-GB" sz="1200" dirty="0"/>
              <a:t>(free to members other than charges for floodlight use)</a:t>
            </a:r>
          </a:p>
          <a:p>
            <a:pPr>
              <a:buFont typeface="Calibri"/>
              <a:buAutoNum type="arabicPeriod"/>
            </a:pPr>
            <a:endParaRPr lang="en-GB" dirty="0"/>
          </a:p>
          <a:p>
            <a:pPr>
              <a:buFont typeface="+mj-lt"/>
              <a:buAutoNum type="arabicPeriod"/>
            </a:pPr>
            <a:r>
              <a:rPr lang="en-GB" dirty="0"/>
              <a:t>Provides access to 3 indoor tennis courts </a:t>
            </a:r>
            <a:r>
              <a:rPr lang="en-GB" sz="1200" dirty="0"/>
              <a:t>(at a discounted rate to members)</a:t>
            </a:r>
          </a:p>
          <a:p>
            <a:pPr marL="0" indent="0">
              <a:buNone/>
            </a:pPr>
            <a:endParaRPr lang="en-GB" sz="1200" dirty="0"/>
          </a:p>
          <a:p>
            <a:pPr>
              <a:buFont typeface="+mj-lt"/>
              <a:buAutoNum type="arabicPeriod" startAt="4"/>
            </a:pPr>
            <a:r>
              <a:rPr lang="en-GB" dirty="0"/>
              <a:t>Provides significant contribution to club finances - projected initial site surplus of £45,000, rising to £91,000 per annum when all loans are repaid</a:t>
            </a:r>
          </a:p>
          <a:p>
            <a:pPr>
              <a:buClr>
                <a:srgbClr val="BF061C"/>
              </a:buClr>
            </a:pPr>
            <a:endParaRPr lang="en-GB" dirty="0"/>
          </a:p>
          <a:p>
            <a:pPr>
              <a:buClr>
                <a:srgbClr val="BF061C"/>
              </a:buClr>
            </a:pPr>
            <a:endParaRPr lang="en-GB" dirty="0"/>
          </a:p>
          <a:p>
            <a:pPr marL="0" indent="0">
              <a:buClr>
                <a:srgbClr val="BF061C"/>
              </a:buClr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7" name="Content Placeholder 17" descr="Leon Smith Giffnock Tennis Club sw6.jpg">
            <a:extLst>
              <a:ext uri="{FF2B5EF4-FFF2-40B4-BE49-F238E27FC236}">
                <a16:creationId xmlns:a16="http://schemas.microsoft.com/office/drawing/2014/main" id="{01419D63-15BF-1542-9FFF-67E6DF2F9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40356" b="-1"/>
          <a:stretch/>
        </p:blipFill>
        <p:spPr>
          <a:xfrm>
            <a:off x="20" y="10"/>
            <a:ext cx="1635687" cy="4703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102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ECD4-6949-B045-B168-373F91EA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How is it financed?</a:t>
            </a: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B2556C5-79B8-AA4E-94DD-B478556C747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25968946"/>
              </p:ext>
            </p:extLst>
          </p:nvPr>
        </p:nvGraphicFramePr>
        <p:xfrm>
          <a:off x="1874067" y="1318477"/>
          <a:ext cx="6812731" cy="22707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893806">
                  <a:extLst>
                    <a:ext uri="{9D8B030D-6E8A-4147-A177-3AD203B41FA5}">
                      <a16:colId xmlns:a16="http://schemas.microsoft.com/office/drawing/2014/main" val="1738254218"/>
                    </a:ext>
                  </a:extLst>
                </a:gridCol>
                <a:gridCol w="918925">
                  <a:extLst>
                    <a:ext uri="{9D8B030D-6E8A-4147-A177-3AD203B41FA5}">
                      <a16:colId xmlns:a16="http://schemas.microsoft.com/office/drawing/2014/main" val="3315208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*LTA Park Fund Grant Funding for Cowan Park public courts until the end of April 2023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&gt;£160k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0855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*</a:t>
                      </a:r>
                      <a:r>
                        <a:rPr lang="en-US" sz="1600" dirty="0" err="1"/>
                        <a:t>Sportscotland</a:t>
                      </a:r>
                      <a:r>
                        <a:rPr lang="en-US" sz="1600" dirty="0"/>
                        <a:t> SFF Grant Funding indoor courts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0" dirty="0"/>
                        <a:t>£100k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3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Interest free LTA quick access loan(s)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£600k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0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Cash investment by the club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Up to £250k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41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£1,110k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428997"/>
                  </a:ext>
                </a:extLst>
              </a:tr>
            </a:tbl>
          </a:graphicData>
        </a:graphic>
      </p:graphicFrame>
      <p:pic>
        <p:nvPicPr>
          <p:cNvPr id="5" name="Content Placeholder 7" descr="Leon Smith Giffnock Tennis Club sw5.jpg">
            <a:extLst>
              <a:ext uri="{FF2B5EF4-FFF2-40B4-BE49-F238E27FC236}">
                <a16:creationId xmlns:a16="http://schemas.microsoft.com/office/drawing/2014/main" id="{9195894F-F85C-FE41-8923-1A607390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3" r="39033"/>
          <a:stretch>
            <a:fillRect/>
          </a:stretch>
        </p:blipFill>
        <p:spPr>
          <a:xfrm>
            <a:off x="0" y="23569"/>
            <a:ext cx="1635707" cy="4703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BC12D-A81C-D5D2-6033-490CBAD32310}"/>
              </a:ext>
            </a:extLst>
          </p:cNvPr>
          <p:cNvSpPr txBox="1"/>
          <p:nvPr/>
        </p:nvSpPr>
        <p:spPr>
          <a:xfrm>
            <a:off x="1930893" y="3528873"/>
            <a:ext cx="501588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cs typeface="Calibri"/>
              </a:rPr>
              <a:t>* denoted grant funding that is not repayable by Giffnock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3664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47901-3619-564A-8775-CBB7C7D83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Upgrading of Outdoor Tennis Courts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21BC2-8BF4-F042-A6D4-C60A0178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East Renfrewshire Council and the LTA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propose to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sign contracts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to upgrade the 3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lower-level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courts to porous tarmacadam and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to install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new fencing.</a:t>
            </a:r>
          </a:p>
          <a:p>
            <a:endParaRPr lang="en-GB" dirty="0">
              <a:effectLst/>
            </a:endParaRPr>
          </a:p>
          <a:p>
            <a:r>
              <a:rPr lang="en-GB" sz="1800" dirty="0">
                <a:solidFill>
                  <a:srgbClr val="232D3F"/>
                </a:solidFill>
                <a:latin typeface="Grandview"/>
              </a:rPr>
              <a:t>All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6 existing courts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then transferred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to Giffnock TSH under a Community Asset Transfer or on a peppercorn rent on a lease of not less than 25 years</a:t>
            </a:r>
          </a:p>
          <a:p>
            <a:endParaRPr lang="en-GB" sz="1800" dirty="0">
              <a:solidFill>
                <a:srgbClr val="232D3F"/>
              </a:solidFill>
              <a:latin typeface="Grandview"/>
            </a:endParaRPr>
          </a:p>
          <a:p>
            <a:r>
              <a:rPr lang="en-GB" sz="1800" dirty="0">
                <a:solidFill>
                  <a:srgbClr val="232D3F"/>
                </a:solidFill>
                <a:latin typeface="Grandview"/>
              </a:rPr>
              <a:t>Giffnock then upgrades the surface 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to artificial clay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 and installs floodlights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.</a:t>
            </a:r>
            <a:endParaRPr lang="en-GB" dirty="0"/>
          </a:p>
          <a:p>
            <a:endParaRPr lang="en-GB" sz="1800" dirty="0">
              <a:solidFill>
                <a:srgbClr val="232D3F"/>
              </a:solidFill>
              <a:effectLst/>
              <a:latin typeface="Grandview" panose="020B0502040204020203" pitchFamily="34" charset="0"/>
            </a:endParaRPr>
          </a:p>
          <a:p>
            <a:r>
              <a:rPr lang="en-GB" sz="1800" dirty="0">
                <a:solidFill>
                  <a:srgbClr val="232D3F"/>
                </a:solidFill>
                <a:latin typeface="Grandview"/>
              </a:rPr>
              <a:t>New gates and electronic 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gate access system installed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by the LTA to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control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 access and monitor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use.</a:t>
            </a:r>
          </a:p>
          <a:p>
            <a:endParaRPr lang="en-GB" dirty="0">
              <a:effectLst/>
            </a:endParaRPr>
          </a:p>
          <a:p>
            <a:pPr marL="0" indent="0">
              <a:buNone/>
            </a:pPr>
            <a:endParaRPr lang="en-GB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7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47901-3619-564A-8775-CBB7C7D83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Indoor Tennis Centre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21BC2-8BF4-F042-A6D4-C60A0178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East Renfrewshire Council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 transfer to 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Giffnock TSH the clubhouse and land of the former Cowan Park Community Bowling Club on a Community Asset Transfer or at a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peppercorn rent</a:t>
            </a:r>
            <a:r>
              <a:rPr lang="en-GB" sz="1800" dirty="0">
                <a:solidFill>
                  <a:srgbClr val="232D3F"/>
                </a:solidFill>
                <a:latin typeface="Grandview" panose="020B0502040204020203" pitchFamily="34" charset="0"/>
              </a:rPr>
              <a:t>.  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LTA Funding requires that any lease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be for not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less than 25 years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 to enable loan funding </a:t>
            </a:r>
            <a:endParaRPr lang="en-GB" sz="1800" dirty="0">
              <a:solidFill>
                <a:srgbClr val="232D3F"/>
              </a:solidFill>
              <a:effectLst/>
              <a:latin typeface="Grandview" panose="020B0502040204020203" pitchFamily="34" charset="0"/>
            </a:endParaRPr>
          </a:p>
          <a:p>
            <a:endParaRPr lang="en-GB" sz="1800" dirty="0">
              <a:solidFill>
                <a:srgbClr val="232D3F"/>
              </a:solidFill>
              <a:effectLst/>
              <a:latin typeface="Grandview" panose="020B0502040204020203" pitchFamily="34" charset="0"/>
            </a:endParaRPr>
          </a:p>
          <a:p>
            <a:r>
              <a:rPr lang="en-GB" sz="1800" dirty="0">
                <a:solidFill>
                  <a:srgbClr val="232D3F"/>
                </a:solidFill>
                <a:latin typeface="Grandview"/>
              </a:rPr>
              <a:t>Giffnock TSH deliver an indoor tennis centre that provides 3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indoor acrylic tennis courts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,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in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 sports hall construction</a:t>
            </a:r>
            <a:r>
              <a:rPr lang="en-GB" sz="1800" dirty="0">
                <a:solidFill>
                  <a:srgbClr val="232D3F"/>
                </a:solidFill>
                <a:latin typeface="Grandview"/>
              </a:rPr>
              <a:t>, with integrated clubhouse facility</a:t>
            </a:r>
            <a:r>
              <a:rPr lang="en-GB" sz="1800" dirty="0">
                <a:solidFill>
                  <a:srgbClr val="232D3F"/>
                </a:solidFill>
                <a:effectLst/>
                <a:latin typeface="Grandview"/>
              </a:rPr>
              <a:t>.</a:t>
            </a:r>
            <a:endParaRPr lang="en-GB" sz="2400" dirty="0">
              <a:effectLst/>
              <a:latin typeface="Grandview"/>
            </a:endParaRPr>
          </a:p>
        </p:txBody>
      </p:sp>
    </p:spTree>
    <p:extLst>
      <p:ext uri="{BB962C8B-B14F-4D97-AF65-F5344CB8AC3E}">
        <p14:creationId xmlns:p14="http://schemas.microsoft.com/office/powerpoint/2010/main" val="2119492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28d3505-2faa-49eb-a0ec-8d25f52c5011">
      <UserInfo>
        <DisplayName>Giffnock TSH - Membership</DisplayName>
        <AccountId>12</AccountId>
        <AccountType/>
      </UserInfo>
    </SharedWithUsers>
    <lcf76f155ced4ddcb4097134ff3c332f xmlns="4e1d1d7a-8a60-439a-969b-6ef79ba4b1d4">
      <Terms xmlns="http://schemas.microsoft.com/office/infopath/2007/PartnerControls"/>
    </lcf76f155ced4ddcb4097134ff3c332f>
    <TaxCatchAll xmlns="528d3505-2faa-49eb-a0ec-8d25f52c50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9031B2A82804C99F65E8986BB12FF" ma:contentTypeVersion="17" ma:contentTypeDescription="Create a new document." ma:contentTypeScope="" ma:versionID="a3116f6c7b3ff24c6d055c6570fb1db9">
  <xsd:schema xmlns:xsd="http://www.w3.org/2001/XMLSchema" xmlns:xs="http://www.w3.org/2001/XMLSchema" xmlns:p="http://schemas.microsoft.com/office/2006/metadata/properties" xmlns:ns2="4e1d1d7a-8a60-439a-969b-6ef79ba4b1d4" xmlns:ns3="528d3505-2faa-49eb-a0ec-8d25f52c5011" targetNamespace="http://schemas.microsoft.com/office/2006/metadata/properties" ma:root="true" ma:fieldsID="0ae0ba6613c1a1059e6f15e375656473" ns2:_="" ns3:_="">
    <xsd:import namespace="4e1d1d7a-8a60-439a-969b-6ef79ba4b1d4"/>
    <xsd:import namespace="528d3505-2faa-49eb-a0ec-8d25f52c50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1d1d7a-8a60-439a-969b-6ef79ba4b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3b26e6e-e180-40da-9bc4-7b6cd349fe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d3505-2faa-49eb-a0ec-8d25f52c501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46702b7-de18-4fa3-a482-465e444c928a}" ma:internalName="TaxCatchAll" ma:showField="CatchAllData" ma:web="528d3505-2faa-49eb-a0ec-8d25f52c50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4e1d1d7a-8a60-439a-969b-6ef79ba4b1d4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528d3505-2faa-49eb-a0ec-8d25f52c501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EE22FF-A39D-4AD5-9E12-4F41F987F0DB}">
  <ds:schemaRefs>
    <ds:schemaRef ds:uri="4e1d1d7a-8a60-439a-969b-6ef79ba4b1d4"/>
    <ds:schemaRef ds:uri="528d3505-2faa-49eb-a0ec-8d25f52c50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1216</Words>
  <Application>Microsoft Office PowerPoint</Application>
  <PresentationFormat>On-screen Show (16:9)</PresentationFormat>
  <Paragraphs>158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Grandview</vt:lpstr>
      <vt:lpstr>Office Theme</vt:lpstr>
      <vt:lpstr>Proposed expansion of Giffnock Tennis Squash &amp; Hockey Club to incorporate a 2nd tennis campus, with improved playing facilities, at Cowan Park</vt:lpstr>
      <vt:lpstr>Background</vt:lpstr>
      <vt:lpstr>Cowan Park Opportunity</vt:lpstr>
      <vt:lpstr>Cowan Park Location</vt:lpstr>
      <vt:lpstr>Cowan Park Site</vt:lpstr>
      <vt:lpstr>Why? – Key benefits of this proposal</vt:lpstr>
      <vt:lpstr>How is it financed?</vt:lpstr>
      <vt:lpstr>Upgrading of Outdoor Tennis Courts</vt:lpstr>
      <vt:lpstr>Indoor Tennis Centre</vt:lpstr>
      <vt:lpstr>Post Upgrade</vt:lpstr>
      <vt:lpstr>Visual Impressions</vt:lpstr>
      <vt:lpstr>The Motion Summary</vt:lpstr>
      <vt:lpstr>Appendices</vt:lpstr>
      <vt:lpstr>Indicative Costs</vt:lpstr>
      <vt:lpstr>Annual net profit / loss</vt:lpstr>
      <vt:lpstr>Break Even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a second site at Cowan Park</dc:title>
  <dc:creator>Giffnock TSH - Tennis Convenor</dc:creator>
  <cp:lastModifiedBy>Richard Cook</cp:lastModifiedBy>
  <cp:revision>314</cp:revision>
  <dcterms:created xsi:type="dcterms:W3CDTF">2023-01-19T20:15:49Z</dcterms:created>
  <dcterms:modified xsi:type="dcterms:W3CDTF">2023-02-16T11:59:22Z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0x0101009249031B2A82804C99F65E8986BB12FF</vt:lpwstr>
  </property>
</Properties>
</file>